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 Light" panose="020B0604020202020204" charset="0"/>
      <p:regular r:id="rId13"/>
    </p:embeddedFont>
    <p:embeddedFont>
      <p:font typeface="Montserrat Light" panose="00000400000000000000" pitchFamily="2" charset="0"/>
      <p:regular r:id="rId14"/>
      <p:italic r:id="rId15"/>
    </p:embeddedFont>
    <p:embeddedFont>
      <p:font typeface="Montserrat Medium" panose="00000600000000000000" pitchFamily="2" charset="0"/>
      <p:regular r:id="rId16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A8ADD3-707C-45FE-91FD-E38E3D089200}" v="1" dt="2026-02-02T03:08:39.4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is Orel" userId="3acf58552ac0ddac" providerId="LiveId" clId="{B640BD47-82BF-4887-A518-36592A199B15}"/>
    <pc:docChg chg="custSel modSld">
      <pc:chgData name="Lewis Orel" userId="3acf58552ac0ddac" providerId="LiveId" clId="{B640BD47-82BF-4887-A518-36592A199B15}" dt="2026-02-02T03:08:56.413" v="28" actId="121"/>
      <pc:docMkLst>
        <pc:docMk/>
      </pc:docMkLst>
      <pc:sldChg chg="addSp modSp mod">
        <pc:chgData name="Lewis Orel" userId="3acf58552ac0ddac" providerId="LiveId" clId="{B640BD47-82BF-4887-A518-36592A199B15}" dt="2026-02-02T03:08:56.413" v="28" actId="121"/>
        <pc:sldMkLst>
          <pc:docMk/>
          <pc:sldMk cId="0" sldId="256"/>
        </pc:sldMkLst>
        <pc:spChg chg="add mod">
          <ac:chgData name="Lewis Orel" userId="3acf58552ac0ddac" providerId="LiveId" clId="{B640BD47-82BF-4887-A518-36592A199B15}" dt="2026-02-02T03:08:56.413" v="28" actId="121"/>
          <ac:spMkLst>
            <pc:docMk/>
            <pc:sldMk cId="0" sldId="256"/>
            <ac:spMk id="21" creationId="{3F198E4B-E40C-E605-9520-5CB2B553969D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10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svg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40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12" Type="http://schemas.openxmlformats.org/officeDocument/2006/relationships/image" Target="../media/image39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svg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svg"/><Relationship Id="rId1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7678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Solveur Wordle par CSP — IA Symbolique &amp; Exploratoire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43288"/>
            <a:ext cx="632698" cy="426244"/>
          </a:xfrm>
          <a:prstGeom prst="roundRect">
            <a:avLst>
              <a:gd name="adj" fmla="val 38315"/>
            </a:avLst>
          </a:prstGeom>
          <a:solidFill>
            <a:srgbClr val="DFE1E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6416278" y="3511272"/>
            <a:ext cx="3605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CSP</a:t>
            </a:r>
            <a:endParaRPr lang="en-US" sz="1400" dirty="0"/>
          </a:p>
        </p:txBody>
      </p:sp>
      <p:sp>
        <p:nvSpPr>
          <p:cNvPr id="6" name="Shape 3"/>
          <p:cNvSpPr/>
          <p:nvPr/>
        </p:nvSpPr>
        <p:spPr>
          <a:xfrm>
            <a:off x="7026235" y="3443288"/>
            <a:ext cx="1580674" cy="426244"/>
          </a:xfrm>
          <a:prstGeom prst="roundRect">
            <a:avLst>
              <a:gd name="adj" fmla="val 38315"/>
            </a:avLst>
          </a:prstGeom>
          <a:solidFill>
            <a:srgbClr val="DFE1E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Text 4"/>
          <p:cNvSpPr/>
          <p:nvPr/>
        </p:nvSpPr>
        <p:spPr>
          <a:xfrm>
            <a:off x="7162324" y="3511272"/>
            <a:ext cx="130849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HEURISTIQUES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8720257" y="3443288"/>
            <a:ext cx="673179" cy="426244"/>
          </a:xfrm>
          <a:prstGeom prst="roundRect">
            <a:avLst>
              <a:gd name="adj" fmla="val 38315"/>
            </a:avLst>
          </a:prstGeom>
          <a:solidFill>
            <a:srgbClr val="DFE1E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Text 6"/>
          <p:cNvSpPr/>
          <p:nvPr/>
        </p:nvSpPr>
        <p:spPr>
          <a:xfrm>
            <a:off x="8856345" y="3511272"/>
            <a:ext cx="40100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WEB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280190" y="4124682"/>
            <a:ext cx="2367558" cy="3128129"/>
          </a:xfrm>
          <a:prstGeom prst="roundRect">
            <a:avLst>
              <a:gd name="adj" fmla="val 8623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1" name="Text 8"/>
          <p:cNvSpPr/>
          <p:nvPr/>
        </p:nvSpPr>
        <p:spPr>
          <a:xfrm>
            <a:off x="6514624" y="4359116"/>
            <a:ext cx="18986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Objectif du jeu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203865"/>
            <a:ext cx="18986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Deviner un mot français de 5 lettres en maximum 6 tentatives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874562" y="4124682"/>
            <a:ext cx="2367558" cy="3128129"/>
          </a:xfrm>
          <a:prstGeom prst="roundRect">
            <a:avLst>
              <a:gd name="adj" fmla="val 8623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4" name="Text 11"/>
          <p:cNvSpPr/>
          <p:nvPr/>
        </p:nvSpPr>
        <p:spPr>
          <a:xfrm>
            <a:off x="9108996" y="4359116"/>
            <a:ext cx="18986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Feedback visuel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108996" y="5203865"/>
            <a:ext cx="18986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Indices colorés </a:t>
            </a:r>
            <a:r>
              <a:rPr lang="en-US" sz="175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🟩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</a:t>
            </a:r>
            <a:r>
              <a:rPr lang="en-US" sz="175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🟨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</a:t>
            </a:r>
            <a:r>
              <a:rPr lang="en-US" sz="175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⬜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après chaque essai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1468933" y="4124682"/>
            <a:ext cx="2367558" cy="3128129"/>
          </a:xfrm>
          <a:prstGeom prst="roundRect">
            <a:avLst>
              <a:gd name="adj" fmla="val 8623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7" name="Text 14"/>
          <p:cNvSpPr/>
          <p:nvPr/>
        </p:nvSpPr>
        <p:spPr>
          <a:xfrm>
            <a:off x="11703368" y="4359116"/>
            <a:ext cx="18986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Notre approche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1703368" y="5203865"/>
            <a:ext cx="18986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Solveur rigoureux et performant avec démo web interactive</a:t>
            </a:r>
            <a:endParaRPr lang="en-US" sz="1750" dirty="0"/>
          </a:p>
        </p:txBody>
      </p:sp>
      <p:pic>
        <p:nvPicPr>
          <p:cNvPr id="20" name="Image 19" descr="Une image contenant blanc, conception&#10;&#10;Le contenu généré par l’IA peut être incorrect.">
            <a:extLst>
              <a:ext uri="{FF2B5EF4-FFF2-40B4-BE49-F238E27FC236}">
                <a16:creationId xmlns:a16="http://schemas.microsoft.com/office/drawing/2014/main" id="{EF51AC4D-FE87-725C-4375-EC49518101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8933" y="7677073"/>
            <a:ext cx="3038899" cy="552527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3F198E4B-E40C-E605-9520-5CB2B553969D}"/>
              </a:ext>
            </a:extLst>
          </p:cNvPr>
          <p:cNvSpPr txBox="1"/>
          <p:nvPr/>
        </p:nvSpPr>
        <p:spPr>
          <a:xfrm>
            <a:off x="6416278" y="7437863"/>
            <a:ext cx="7556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/>
              <a:t>LEWIS OREL – THOMAS NASSAR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9925" y="1688902"/>
            <a:ext cx="6125885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Conclusion et perspectives d'amélioration</a:t>
            </a:r>
            <a:endParaRPr lang="en-US" sz="2250" dirty="0"/>
          </a:p>
        </p:txBody>
      </p:sp>
      <p:sp>
        <p:nvSpPr>
          <p:cNvPr id="4" name="Text 1"/>
          <p:cNvSpPr/>
          <p:nvPr/>
        </p:nvSpPr>
        <p:spPr>
          <a:xfrm>
            <a:off x="6069925" y="2197179"/>
            <a:ext cx="1734026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Objectifs atteints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9925" y="2541449"/>
            <a:ext cx="57745" cy="5774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86488" y="2480072"/>
            <a:ext cx="1834634" cy="180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Rigueur logique garantie</a:t>
            </a:r>
            <a:endParaRPr lang="en-US" sz="1100" dirty="0"/>
          </a:p>
        </p:txBody>
      </p:sp>
      <p:sp>
        <p:nvSpPr>
          <p:cNvPr id="7" name="Text 3"/>
          <p:cNvSpPr/>
          <p:nvPr/>
        </p:nvSpPr>
        <p:spPr>
          <a:xfrm>
            <a:off x="6186488" y="2719507"/>
            <a:ext cx="3730943" cy="139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Modélisation CSP correcte et complète</a:t>
            </a:r>
            <a:endParaRPr lang="en-US" sz="9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9925" y="3038177"/>
            <a:ext cx="57745" cy="5774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186488" y="2976801"/>
            <a:ext cx="1653897" cy="180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Performance optimale</a:t>
            </a:r>
            <a:endParaRPr lang="en-US" sz="1100" dirty="0"/>
          </a:p>
        </p:txBody>
      </p:sp>
      <p:sp>
        <p:nvSpPr>
          <p:cNvPr id="10" name="Text 5"/>
          <p:cNvSpPr/>
          <p:nvPr/>
        </p:nvSpPr>
        <p:spPr>
          <a:xfrm>
            <a:off x="6186488" y="3216235"/>
            <a:ext cx="3730943" cy="139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Heuristiques efficaces et temps de calcul rapide</a:t>
            </a:r>
            <a:endParaRPr lang="en-US" sz="9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9925" y="3534906"/>
            <a:ext cx="57745" cy="5774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186488" y="3473529"/>
            <a:ext cx="1541502" cy="180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Produit démontrable</a:t>
            </a:r>
            <a:endParaRPr lang="en-US" sz="1100" dirty="0"/>
          </a:p>
        </p:txBody>
      </p:sp>
      <p:sp>
        <p:nvSpPr>
          <p:cNvPr id="13" name="Text 7"/>
          <p:cNvSpPr/>
          <p:nvPr/>
        </p:nvSpPr>
        <p:spPr>
          <a:xfrm>
            <a:off x="6186488" y="3712964"/>
            <a:ext cx="3730943" cy="139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Interface web fonctionnelle et accessible</a:t>
            </a:r>
            <a:endParaRPr lang="en-US" sz="900" dirty="0"/>
          </a:p>
        </p:txBody>
      </p:sp>
      <p:sp>
        <p:nvSpPr>
          <p:cNvPr id="14" name="Shape 8"/>
          <p:cNvSpPr/>
          <p:nvPr/>
        </p:nvSpPr>
        <p:spPr>
          <a:xfrm>
            <a:off x="10123765" y="2138363"/>
            <a:ext cx="4013954" cy="3441621"/>
          </a:xfrm>
          <a:prstGeom prst="roundRect">
            <a:avLst>
              <a:gd name="adj" fmla="val 4837"/>
            </a:avLst>
          </a:prstGeom>
          <a:solidFill>
            <a:srgbClr val="C6C9D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Text 9"/>
          <p:cNvSpPr/>
          <p:nvPr/>
        </p:nvSpPr>
        <p:spPr>
          <a:xfrm>
            <a:off x="10239256" y="2197179"/>
            <a:ext cx="1734026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Pistes d'évolution</a:t>
            </a:r>
            <a:endParaRPr lang="en-US" sz="1350" dirty="0"/>
          </a:p>
        </p:txBody>
      </p:sp>
      <p:sp>
        <p:nvSpPr>
          <p:cNvPr id="16" name="Shape 10"/>
          <p:cNvSpPr/>
          <p:nvPr/>
        </p:nvSpPr>
        <p:spPr>
          <a:xfrm>
            <a:off x="10239256" y="2653427"/>
            <a:ext cx="3782973" cy="798671"/>
          </a:xfrm>
          <a:prstGeom prst="roundRect">
            <a:avLst>
              <a:gd name="adj" fmla="val 9159"/>
            </a:avLst>
          </a:prstGeom>
          <a:solidFill>
            <a:srgbClr val="C6C9DC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9256" y="2638187"/>
            <a:ext cx="3782973" cy="60960"/>
          </a:xfrm>
          <a:prstGeom prst="rect">
            <a:avLst/>
          </a:prstGeom>
        </p:spPr>
      </p:pic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57328" y="2480072"/>
            <a:ext cx="346710" cy="346710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2061269" y="2566749"/>
            <a:ext cx="138708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</a:t>
            </a:r>
            <a:endParaRPr lang="en-US" sz="1050" dirty="0"/>
          </a:p>
        </p:txBody>
      </p:sp>
      <p:sp>
        <p:nvSpPr>
          <p:cNvPr id="20" name="Text 12"/>
          <p:cNvSpPr/>
          <p:nvPr/>
        </p:nvSpPr>
        <p:spPr>
          <a:xfrm>
            <a:off x="10369987" y="2942392"/>
            <a:ext cx="1445062" cy="180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CP-SAT</a:t>
            </a:r>
            <a:endParaRPr lang="en-US" sz="1100" dirty="0"/>
          </a:p>
        </p:txBody>
      </p:sp>
      <p:sp>
        <p:nvSpPr>
          <p:cNvPr id="21" name="Text 13"/>
          <p:cNvSpPr/>
          <p:nvPr/>
        </p:nvSpPr>
        <p:spPr>
          <a:xfrm>
            <a:off x="10369987" y="3181826"/>
            <a:ext cx="3521512" cy="139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Solveur Google OR-Tools pour contraintes avancées</a:t>
            </a:r>
            <a:endParaRPr lang="en-US" sz="900" dirty="0"/>
          </a:p>
        </p:txBody>
      </p:sp>
      <p:sp>
        <p:nvSpPr>
          <p:cNvPr id="22" name="Shape 14"/>
          <p:cNvSpPr/>
          <p:nvPr/>
        </p:nvSpPr>
        <p:spPr>
          <a:xfrm>
            <a:off x="10239256" y="3684270"/>
            <a:ext cx="3782973" cy="798671"/>
          </a:xfrm>
          <a:prstGeom prst="roundRect">
            <a:avLst>
              <a:gd name="adj" fmla="val 9159"/>
            </a:avLst>
          </a:prstGeom>
          <a:solidFill>
            <a:srgbClr val="C6C9DC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23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9256" y="3669030"/>
            <a:ext cx="3782973" cy="60960"/>
          </a:xfrm>
          <a:prstGeom prst="rect">
            <a:avLst/>
          </a:prstGeom>
        </p:spPr>
      </p:pic>
      <p:pic>
        <p:nvPicPr>
          <p:cNvPr id="24" name="Image 7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57328" y="3510915"/>
            <a:ext cx="346710" cy="346710"/>
          </a:xfrm>
          <a:prstGeom prst="rect">
            <a:avLst/>
          </a:prstGeom>
        </p:spPr>
      </p:pic>
      <p:sp>
        <p:nvSpPr>
          <p:cNvPr id="25" name="Text 15"/>
          <p:cNvSpPr/>
          <p:nvPr/>
        </p:nvSpPr>
        <p:spPr>
          <a:xfrm>
            <a:off x="12061269" y="3597593"/>
            <a:ext cx="138708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2</a:t>
            </a:r>
            <a:endParaRPr lang="en-US" sz="1050" dirty="0"/>
          </a:p>
        </p:txBody>
      </p:sp>
      <p:sp>
        <p:nvSpPr>
          <p:cNvPr id="26" name="Text 16"/>
          <p:cNvSpPr/>
          <p:nvPr/>
        </p:nvSpPr>
        <p:spPr>
          <a:xfrm>
            <a:off x="10369987" y="3973235"/>
            <a:ext cx="1445062" cy="180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Lookahead</a:t>
            </a:r>
            <a:endParaRPr lang="en-US" sz="1100" dirty="0"/>
          </a:p>
        </p:txBody>
      </p:sp>
      <p:sp>
        <p:nvSpPr>
          <p:cNvPr id="27" name="Text 17"/>
          <p:cNvSpPr/>
          <p:nvPr/>
        </p:nvSpPr>
        <p:spPr>
          <a:xfrm>
            <a:off x="10369987" y="4212669"/>
            <a:ext cx="3521512" cy="139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Anticipation sur plusieurs coups</a:t>
            </a:r>
            <a:endParaRPr lang="en-US" sz="900" dirty="0"/>
          </a:p>
        </p:txBody>
      </p:sp>
      <p:sp>
        <p:nvSpPr>
          <p:cNvPr id="28" name="Shape 18"/>
          <p:cNvSpPr/>
          <p:nvPr/>
        </p:nvSpPr>
        <p:spPr>
          <a:xfrm>
            <a:off x="10239256" y="4715113"/>
            <a:ext cx="3782973" cy="798671"/>
          </a:xfrm>
          <a:prstGeom prst="roundRect">
            <a:avLst>
              <a:gd name="adj" fmla="val 9159"/>
            </a:avLst>
          </a:prstGeom>
          <a:solidFill>
            <a:srgbClr val="C6C9DC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29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9256" y="4699873"/>
            <a:ext cx="3782973" cy="60960"/>
          </a:xfrm>
          <a:prstGeom prst="rect">
            <a:avLst/>
          </a:prstGeom>
        </p:spPr>
      </p:pic>
      <p:pic>
        <p:nvPicPr>
          <p:cNvPr id="30" name="Image 9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57328" y="4541758"/>
            <a:ext cx="346710" cy="346710"/>
          </a:xfrm>
          <a:prstGeom prst="rect">
            <a:avLst/>
          </a:prstGeom>
        </p:spPr>
      </p:pic>
      <p:sp>
        <p:nvSpPr>
          <p:cNvPr id="31" name="Text 19"/>
          <p:cNvSpPr/>
          <p:nvPr/>
        </p:nvSpPr>
        <p:spPr>
          <a:xfrm>
            <a:off x="12061269" y="4628436"/>
            <a:ext cx="138708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3</a:t>
            </a:r>
            <a:endParaRPr lang="en-US" sz="1050" dirty="0"/>
          </a:p>
        </p:txBody>
      </p:sp>
      <p:sp>
        <p:nvSpPr>
          <p:cNvPr id="32" name="Text 20"/>
          <p:cNvSpPr/>
          <p:nvPr/>
        </p:nvSpPr>
        <p:spPr>
          <a:xfrm>
            <a:off x="10369987" y="5004078"/>
            <a:ext cx="1445062" cy="180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Approche hybride</a:t>
            </a:r>
            <a:endParaRPr lang="en-US" sz="1100" dirty="0"/>
          </a:p>
        </p:txBody>
      </p:sp>
      <p:sp>
        <p:nvSpPr>
          <p:cNvPr id="33" name="Text 21"/>
          <p:cNvSpPr/>
          <p:nvPr/>
        </p:nvSpPr>
        <p:spPr>
          <a:xfrm>
            <a:off x="10369987" y="5243513"/>
            <a:ext cx="3521512" cy="139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Combinaison neuro-symbolique avec LLM</a:t>
            </a:r>
            <a:endParaRPr lang="en-US" sz="900" dirty="0"/>
          </a:p>
        </p:txBody>
      </p:sp>
      <p:sp>
        <p:nvSpPr>
          <p:cNvPr id="34" name="Shape 22"/>
          <p:cNvSpPr/>
          <p:nvPr/>
        </p:nvSpPr>
        <p:spPr>
          <a:xfrm>
            <a:off x="6069925" y="5703897"/>
            <a:ext cx="7976949" cy="22027"/>
          </a:xfrm>
          <a:prstGeom prst="rect">
            <a:avLst/>
          </a:prstGeom>
          <a:solidFill>
            <a:srgbClr val="3D3E44">
              <a:alpha val="5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5" name="Text 23"/>
          <p:cNvSpPr/>
          <p:nvPr/>
        </p:nvSpPr>
        <p:spPr>
          <a:xfrm>
            <a:off x="6069925" y="5814179"/>
            <a:ext cx="5310902" cy="498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Merci pour votre attention</a:t>
            </a:r>
            <a:endParaRPr lang="en-US" sz="3100" dirty="0"/>
          </a:p>
        </p:txBody>
      </p:sp>
      <p:sp>
        <p:nvSpPr>
          <p:cNvPr id="36" name="Text 24"/>
          <p:cNvSpPr/>
          <p:nvPr/>
        </p:nvSpPr>
        <p:spPr>
          <a:xfrm>
            <a:off x="6069925" y="6401038"/>
            <a:ext cx="7976949" cy="139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Questions et démonstration en direct disponibles</a:t>
            </a:r>
            <a:endParaRPr lang="en-US" sz="900" dirty="0"/>
          </a:p>
        </p:txBody>
      </p:sp>
      <p:pic>
        <p:nvPicPr>
          <p:cNvPr id="38" name="Image 37" descr="Une image contenant blanc, conception&#10;&#10;Le contenu généré par l’IA peut être incorrect.">
            <a:extLst>
              <a:ext uri="{FF2B5EF4-FFF2-40B4-BE49-F238E27FC236}">
                <a16:creationId xmlns:a16="http://schemas.microsoft.com/office/drawing/2014/main" id="{2A3CA361-37D2-D65B-8742-CD4C7AFE4A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69199" y="7577316"/>
            <a:ext cx="3038899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26945" y="645081"/>
            <a:ext cx="7374969" cy="460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Du jeu Wordle aux contraintes logiques</a:t>
            </a:r>
            <a:endParaRPr lang="en-US" sz="2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945" y="1357670"/>
            <a:ext cx="5243036" cy="524303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26945" y="6708577"/>
            <a:ext cx="648878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9083159" y="2186107"/>
            <a:ext cx="3327797" cy="846177"/>
          </a:xfrm>
          <a:prstGeom prst="roundRect">
            <a:avLst>
              <a:gd name="adj" fmla="val 8645"/>
            </a:avLst>
          </a:prstGeom>
          <a:solidFill>
            <a:srgbClr val="FFFFFF"/>
          </a:solidFill>
          <a:ln w="1524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7919" y="2186107"/>
            <a:ext cx="60960" cy="84617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291518" y="2348746"/>
            <a:ext cx="184356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🟩</a:t>
            </a:r>
            <a:r>
              <a:rPr lang="en-US" sz="14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Lettre correcte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9291518" y="2674977"/>
            <a:ext cx="295679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Bonne lettre, bonne position dans le mot</a:t>
            </a:r>
            <a:endParaRPr lang="en-US" sz="1150" dirty="0"/>
          </a:p>
        </p:txBody>
      </p:sp>
      <p:sp>
        <p:nvSpPr>
          <p:cNvPr id="9" name="Shape 5"/>
          <p:cNvSpPr/>
          <p:nvPr/>
        </p:nvSpPr>
        <p:spPr>
          <a:xfrm>
            <a:off x="9083159" y="3128129"/>
            <a:ext cx="3327797" cy="846177"/>
          </a:xfrm>
          <a:prstGeom prst="roundRect">
            <a:avLst>
              <a:gd name="adj" fmla="val 8645"/>
            </a:avLst>
          </a:prstGeom>
          <a:solidFill>
            <a:srgbClr val="FFFFFF"/>
          </a:solidFill>
          <a:ln w="1524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7919" y="3128129"/>
            <a:ext cx="60960" cy="84617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291518" y="3290768"/>
            <a:ext cx="184356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🟨</a:t>
            </a:r>
            <a:r>
              <a:rPr lang="en-US" sz="14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Lettre présente</a:t>
            </a:r>
            <a:endParaRPr lang="en-US" sz="1450" dirty="0"/>
          </a:p>
        </p:txBody>
      </p:sp>
      <p:sp>
        <p:nvSpPr>
          <p:cNvPr id="12" name="Text 7"/>
          <p:cNvSpPr/>
          <p:nvPr/>
        </p:nvSpPr>
        <p:spPr>
          <a:xfrm>
            <a:off x="9291518" y="3617000"/>
            <a:ext cx="295679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Bonne lettre mais mauvaise position</a:t>
            </a:r>
            <a:endParaRPr lang="en-US" sz="1150" dirty="0"/>
          </a:p>
        </p:txBody>
      </p:sp>
      <p:sp>
        <p:nvSpPr>
          <p:cNvPr id="13" name="Shape 8"/>
          <p:cNvSpPr/>
          <p:nvPr/>
        </p:nvSpPr>
        <p:spPr>
          <a:xfrm>
            <a:off x="9083159" y="4070152"/>
            <a:ext cx="3327797" cy="846177"/>
          </a:xfrm>
          <a:prstGeom prst="roundRect">
            <a:avLst>
              <a:gd name="adj" fmla="val 8645"/>
            </a:avLst>
          </a:prstGeom>
          <a:solidFill>
            <a:srgbClr val="FFFFFF"/>
          </a:solidFill>
          <a:ln w="1524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7919" y="4070152"/>
            <a:ext cx="60960" cy="84617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291518" y="4232791"/>
            <a:ext cx="184356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⬜</a:t>
            </a:r>
            <a:r>
              <a:rPr lang="en-US" sz="14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Lettre absente</a:t>
            </a:r>
            <a:endParaRPr lang="en-US" sz="1450" dirty="0"/>
          </a:p>
        </p:txBody>
      </p:sp>
      <p:sp>
        <p:nvSpPr>
          <p:cNvPr id="16" name="Text 10"/>
          <p:cNvSpPr/>
          <p:nvPr/>
        </p:nvSpPr>
        <p:spPr>
          <a:xfrm>
            <a:off x="9291518" y="4559022"/>
            <a:ext cx="295679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Cette lettre n'existe pas dans le mot secret</a:t>
            </a:r>
            <a:endParaRPr lang="en-US" sz="1150" dirty="0"/>
          </a:p>
        </p:txBody>
      </p:sp>
      <p:sp>
        <p:nvSpPr>
          <p:cNvPr id="17" name="Shape 11"/>
          <p:cNvSpPr/>
          <p:nvPr/>
        </p:nvSpPr>
        <p:spPr>
          <a:xfrm>
            <a:off x="9083159" y="5012174"/>
            <a:ext cx="3327797" cy="1040844"/>
          </a:xfrm>
          <a:prstGeom prst="roundRect">
            <a:avLst>
              <a:gd name="adj" fmla="val 7028"/>
            </a:avLst>
          </a:prstGeom>
          <a:solidFill>
            <a:srgbClr val="FFFFFF"/>
          </a:solidFill>
          <a:ln w="1524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7919" y="5012174"/>
            <a:ext cx="60960" cy="1040844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9291518" y="5174813"/>
            <a:ext cx="184356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⚠️</a:t>
            </a:r>
            <a:r>
              <a:rPr lang="en-US" sz="14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Piège majeur</a:t>
            </a:r>
            <a:endParaRPr lang="en-US" sz="1450" dirty="0"/>
          </a:p>
        </p:txBody>
      </p:sp>
      <p:sp>
        <p:nvSpPr>
          <p:cNvPr id="20" name="Text 13"/>
          <p:cNvSpPr/>
          <p:nvPr/>
        </p:nvSpPr>
        <p:spPr>
          <a:xfrm>
            <a:off x="9291518" y="5501045"/>
            <a:ext cx="2956798" cy="389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Les lettres répétées créent des cas complexes</a:t>
            </a:r>
            <a:endParaRPr lang="en-US" sz="1150" dirty="0"/>
          </a:p>
        </p:txBody>
      </p:sp>
      <p:sp>
        <p:nvSpPr>
          <p:cNvPr id="21" name="Shape 14"/>
          <p:cNvSpPr/>
          <p:nvPr/>
        </p:nvSpPr>
        <p:spPr>
          <a:xfrm>
            <a:off x="2226945" y="7097316"/>
            <a:ext cx="10176510" cy="487204"/>
          </a:xfrm>
          <a:prstGeom prst="roundRect">
            <a:avLst>
              <a:gd name="adj" fmla="val 27245"/>
            </a:avLst>
          </a:prstGeom>
          <a:solidFill>
            <a:srgbClr val="D0D2E2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22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4344" y="7297222"/>
            <a:ext cx="184309" cy="147399"/>
          </a:xfrm>
          <a:prstGeom prst="rect">
            <a:avLst/>
          </a:prstGeom>
        </p:spPr>
      </p:pic>
      <p:sp>
        <p:nvSpPr>
          <p:cNvPr id="23" name="Text 15"/>
          <p:cNvSpPr/>
          <p:nvPr/>
        </p:nvSpPr>
        <p:spPr>
          <a:xfrm>
            <a:off x="2706053" y="7229951"/>
            <a:ext cx="955000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Clé de la modélisation :</a:t>
            </a:r>
            <a:r>
              <a:rPr lang="en-US" sz="115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Chaque feedback devient une contrainte logique exploitable directement par le solveur</a:t>
            </a:r>
            <a:endParaRPr lang="en-US" sz="1150" dirty="0"/>
          </a:p>
        </p:txBody>
      </p:sp>
      <p:pic>
        <p:nvPicPr>
          <p:cNvPr id="25" name="Image 24" descr="Une image contenant blanc, conception&#10;&#10;Le contenu généré par l’IA peut être incorrect.">
            <a:extLst>
              <a:ext uri="{FF2B5EF4-FFF2-40B4-BE49-F238E27FC236}">
                <a16:creationId xmlns:a16="http://schemas.microsoft.com/office/drawing/2014/main" id="{73839CB8-776A-A3DA-1DB5-AE7286C993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91501" y="7600435"/>
            <a:ext cx="3038899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308" y="1053346"/>
            <a:ext cx="10467142" cy="594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Modélisation formelle : Wordle comme CSP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974568" y="2282678"/>
            <a:ext cx="6820614" cy="37270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24629" y="4062926"/>
            <a:ext cx="1580373" cy="215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5817 mots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415339" y="4038677"/>
            <a:ext cx="1580373" cy="215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20 mots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465854" y="4046441"/>
            <a:ext cx="1580373" cy="215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200 mots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48308" y="6223278"/>
            <a:ext cx="8374380" cy="560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Le domaine de recherche se réduit progressivement à chaque essai, garantissant une convergence rapide vers la solution.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9594652" y="2067401"/>
            <a:ext cx="4294942" cy="1443276"/>
          </a:xfrm>
          <a:prstGeom prst="roundRect">
            <a:avLst>
              <a:gd name="adj" fmla="val 11870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9" name="Shape 6"/>
          <p:cNvSpPr/>
          <p:nvPr/>
        </p:nvSpPr>
        <p:spPr>
          <a:xfrm>
            <a:off x="9617512" y="2090261"/>
            <a:ext cx="761286" cy="1397556"/>
          </a:xfrm>
          <a:prstGeom prst="roundRect">
            <a:avLst>
              <a:gd name="adj" fmla="val 18899"/>
            </a:avLst>
          </a:prstGeom>
          <a:solidFill>
            <a:srgbClr val="EFF0F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51588" y="2646164"/>
            <a:ext cx="285512" cy="28551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0538460" y="2280523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Variable unique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10538460" y="2737485"/>
            <a:ext cx="3138011" cy="560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mot_secret représente le mot à deviner</a:t>
            </a:r>
            <a:endParaRPr lang="en-US" sz="1450" dirty="0"/>
          </a:p>
        </p:txBody>
      </p:sp>
      <p:sp>
        <p:nvSpPr>
          <p:cNvPr id="13" name="Shape 9"/>
          <p:cNvSpPr/>
          <p:nvPr/>
        </p:nvSpPr>
        <p:spPr>
          <a:xfrm>
            <a:off x="9594652" y="3670340"/>
            <a:ext cx="4294942" cy="1723311"/>
          </a:xfrm>
          <a:prstGeom prst="roundRect">
            <a:avLst>
              <a:gd name="adj" fmla="val 9941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4" name="Shape 10"/>
          <p:cNvSpPr/>
          <p:nvPr/>
        </p:nvSpPr>
        <p:spPr>
          <a:xfrm>
            <a:off x="9617512" y="3693200"/>
            <a:ext cx="761286" cy="1677591"/>
          </a:xfrm>
          <a:prstGeom prst="roundRect">
            <a:avLst>
              <a:gd name="adj" fmla="val 18899"/>
            </a:avLst>
          </a:prstGeom>
          <a:solidFill>
            <a:srgbClr val="EFF0F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51588" y="4389120"/>
            <a:ext cx="285512" cy="28551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538460" y="3883462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Domaine initial</a:t>
            </a:r>
            <a:endParaRPr lang="en-US" sz="1850" dirty="0"/>
          </a:p>
        </p:txBody>
      </p:sp>
      <p:sp>
        <p:nvSpPr>
          <p:cNvPr id="17" name="Text 12"/>
          <p:cNvSpPr/>
          <p:nvPr/>
        </p:nvSpPr>
        <p:spPr>
          <a:xfrm>
            <a:off x="10538460" y="4340423"/>
            <a:ext cx="3138011" cy="8401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5817 mots français valides de 5 lettres issus d'un dictionnaire certifié</a:t>
            </a:r>
            <a:endParaRPr lang="en-US" sz="1450" dirty="0"/>
          </a:p>
        </p:txBody>
      </p:sp>
      <p:sp>
        <p:nvSpPr>
          <p:cNvPr id="18" name="Shape 13"/>
          <p:cNvSpPr/>
          <p:nvPr/>
        </p:nvSpPr>
        <p:spPr>
          <a:xfrm>
            <a:off x="9594652" y="5553313"/>
            <a:ext cx="4294942" cy="1443276"/>
          </a:xfrm>
          <a:prstGeom prst="roundRect">
            <a:avLst>
              <a:gd name="adj" fmla="val 11870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9" name="Shape 14"/>
          <p:cNvSpPr/>
          <p:nvPr/>
        </p:nvSpPr>
        <p:spPr>
          <a:xfrm>
            <a:off x="9617512" y="5576173"/>
            <a:ext cx="761286" cy="1397556"/>
          </a:xfrm>
          <a:prstGeom prst="roundRect">
            <a:avLst>
              <a:gd name="adj" fmla="val 18899"/>
            </a:avLst>
          </a:prstGeom>
          <a:solidFill>
            <a:srgbClr val="EFF0F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51588" y="6132076"/>
            <a:ext cx="285512" cy="285512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538460" y="5766435"/>
            <a:ext cx="2961799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Contraintes dynamiques</a:t>
            </a:r>
            <a:endParaRPr lang="en-US" sz="1850" dirty="0"/>
          </a:p>
        </p:txBody>
      </p:sp>
      <p:sp>
        <p:nvSpPr>
          <p:cNvPr id="22" name="Text 16"/>
          <p:cNvSpPr/>
          <p:nvPr/>
        </p:nvSpPr>
        <p:spPr>
          <a:xfrm>
            <a:off x="10538460" y="6223397"/>
            <a:ext cx="3138011" cy="560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Couples (guess, feedback) ajoutés après chaque tentative</a:t>
            </a:r>
            <a:endParaRPr lang="en-US" sz="1450" dirty="0"/>
          </a:p>
        </p:txBody>
      </p:sp>
      <p:pic>
        <p:nvPicPr>
          <p:cNvPr id="24" name="Image 23" descr="Une image contenant blanc, conception&#10;&#10;Le contenu généré par l’IA peut être incorrect.">
            <a:extLst>
              <a:ext uri="{FF2B5EF4-FFF2-40B4-BE49-F238E27FC236}">
                <a16:creationId xmlns:a16="http://schemas.microsoft.com/office/drawing/2014/main" id="{CA1096EA-608D-4581-6A51-B33CF296A57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91501" y="7602603"/>
            <a:ext cx="3038899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13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La contrainte fondamentale du solveur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89108"/>
            <a:ext cx="7556421" cy="3354943"/>
          </a:xfrm>
          <a:prstGeom prst="roundRect">
            <a:avLst>
              <a:gd name="adj" fmla="val 6085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" name="Shape 2"/>
          <p:cNvSpPr/>
          <p:nvPr/>
        </p:nvSpPr>
        <p:spPr>
          <a:xfrm>
            <a:off x="6287810" y="2396728"/>
            <a:ext cx="3770590" cy="2032754"/>
          </a:xfrm>
          <a:prstGeom prst="roundRect">
            <a:avLst>
              <a:gd name="adj" fmla="val 10043"/>
            </a:avLst>
          </a:prstGeom>
          <a:solidFill>
            <a:srgbClr val="EFF0F6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Text 3"/>
          <p:cNvSpPr/>
          <p:nvPr/>
        </p:nvSpPr>
        <p:spPr>
          <a:xfrm>
            <a:off x="6514624" y="2623542"/>
            <a:ext cx="331696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Formulation mathématique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3468291"/>
            <a:ext cx="33169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compute_feedback(guess, w) == feedback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058400" y="2396728"/>
            <a:ext cx="3770590" cy="2032754"/>
          </a:xfrm>
          <a:prstGeom prst="rect">
            <a:avLst/>
          </a:prstGeom>
          <a:solidFill>
            <a:srgbClr val="EFF0F6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Shape 6"/>
          <p:cNvSpPr/>
          <p:nvPr/>
        </p:nvSpPr>
        <p:spPr>
          <a:xfrm>
            <a:off x="10058400" y="2396728"/>
            <a:ext cx="30480" cy="2032754"/>
          </a:xfrm>
          <a:prstGeom prst="roundRect">
            <a:avLst>
              <a:gd name="adj" fmla="val 669768"/>
            </a:avLst>
          </a:prstGeom>
          <a:solidFill>
            <a:srgbClr val="C5C7D2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Text 7"/>
          <p:cNvSpPr/>
          <p:nvPr/>
        </p:nvSpPr>
        <p:spPr>
          <a:xfrm>
            <a:off x="10285214" y="2623542"/>
            <a:ext cx="32165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Garantie de correction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285214" y="3113961"/>
            <a:ext cx="331696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Seuls les mots compatibles avec tous les feedbacks sont conservés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7810" y="4429482"/>
            <a:ext cx="7541181" cy="1306949"/>
          </a:xfrm>
          <a:prstGeom prst="rect">
            <a:avLst/>
          </a:prstGeom>
          <a:solidFill>
            <a:srgbClr val="EFF0F6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3" name="Shape 10"/>
          <p:cNvSpPr/>
          <p:nvPr/>
        </p:nvSpPr>
        <p:spPr>
          <a:xfrm>
            <a:off x="6287810" y="4429482"/>
            <a:ext cx="7541181" cy="30480"/>
          </a:xfrm>
          <a:prstGeom prst="roundRect">
            <a:avLst>
              <a:gd name="adj" fmla="val 669768"/>
            </a:avLst>
          </a:prstGeom>
          <a:solidFill>
            <a:srgbClr val="C5C7D2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Text 11"/>
          <p:cNvSpPr/>
          <p:nvPr/>
        </p:nvSpPr>
        <p:spPr>
          <a:xfrm>
            <a:off x="6514624" y="4656296"/>
            <a:ext cx="35042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Garantie de complétude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14624" y="514671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La solution correcte ne sera jamais éliminée du domaine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620351" y="6254353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Cette égalité simple mais puissante assure qu'aucun mot valide n'est perdu et qu'aucun mot invalide n'est retenu. C'est le cœur logique du solveur.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0190" y="5999202"/>
            <a:ext cx="30480" cy="1599009"/>
          </a:xfrm>
          <a:prstGeom prst="rect">
            <a:avLst/>
          </a:prstGeom>
          <a:solidFill>
            <a:srgbClr val="C6C9DC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19" name="Image 18" descr="Une image contenant blanc, conception&#10;&#10;Le contenu généré par l’IA peut être incorrect.">
            <a:extLst>
              <a:ext uri="{FF2B5EF4-FFF2-40B4-BE49-F238E27FC236}">
                <a16:creationId xmlns:a16="http://schemas.microsoft.com/office/drawing/2014/main" id="{BA8CF0AF-13B2-610E-D36D-6157D3F64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5175" y="7577099"/>
            <a:ext cx="3038899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6037" y="823555"/>
            <a:ext cx="9758363" cy="601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Le vrai défi : gestion des lettres répétées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76037" y="1832967"/>
            <a:ext cx="3762970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Algorithme de traitement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676037" y="2356961"/>
            <a:ext cx="6404372" cy="5688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Cette logique stricte reproduit fidèlement le comportement officiel de Wordle et évite les faux positifs.</a:t>
            </a: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7418903" y="1669732"/>
            <a:ext cx="6681311" cy="3994785"/>
          </a:xfrm>
          <a:prstGeom prst="roundRect">
            <a:avLst>
              <a:gd name="adj" fmla="val 6937"/>
            </a:avLst>
          </a:prstGeom>
          <a:solidFill>
            <a:srgbClr val="C6C9D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Text 4"/>
          <p:cNvSpPr/>
          <p:nvPr/>
        </p:nvSpPr>
        <p:spPr>
          <a:xfrm>
            <a:off x="7611308" y="1832967"/>
            <a:ext cx="2405420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Exemple illustratif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1308" y="2296835"/>
            <a:ext cx="6296501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Mot testé :</a:t>
            </a: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GERER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7611308" y="2728198"/>
            <a:ext cx="6296501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Mot secret :</a:t>
            </a: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TERRE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7611308" y="3292444"/>
            <a:ext cx="6296501" cy="31671"/>
          </a:xfrm>
          <a:prstGeom prst="rect">
            <a:avLst/>
          </a:prstGeom>
          <a:solidFill>
            <a:srgbClr val="3D3E44">
              <a:alpha val="5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Text 8"/>
          <p:cNvSpPr/>
          <p:nvPr/>
        </p:nvSpPr>
        <p:spPr>
          <a:xfrm>
            <a:off x="7611308" y="3507700"/>
            <a:ext cx="6296501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Position 1 : G → </a:t>
            </a:r>
            <a:r>
              <a:rPr lang="en-US" sz="15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⬜</a:t>
            </a: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(absent)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7611308" y="3939064"/>
            <a:ext cx="6296501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Position 2 : E → </a:t>
            </a:r>
            <a:r>
              <a:rPr lang="en-US" sz="15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🟩</a:t>
            </a: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(correct)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7611308" y="4370427"/>
            <a:ext cx="6296501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Position 3 : R → </a:t>
            </a:r>
            <a:r>
              <a:rPr lang="en-US" sz="15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🟩</a:t>
            </a: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(correct)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7611308" y="4801791"/>
            <a:ext cx="6296501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Position 4 : E → </a:t>
            </a:r>
            <a:r>
              <a:rPr lang="en-US" sz="15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🟨</a:t>
            </a: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(présent ailleurs)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7611308" y="5233154"/>
            <a:ext cx="6296501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Position 5 : R → </a:t>
            </a:r>
            <a:r>
              <a:rPr lang="en-US" sz="15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⬜</a:t>
            </a: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(déjà utilisé)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676037" y="5848112"/>
            <a:ext cx="192405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50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37" y="6152317"/>
            <a:ext cx="4317206" cy="22860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676037" y="6294239"/>
            <a:ext cx="3550325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Priorité aux positions exactes</a:t>
            </a:r>
            <a:endParaRPr lang="en-US" sz="1850" dirty="0"/>
          </a:p>
        </p:txBody>
      </p:sp>
      <p:sp>
        <p:nvSpPr>
          <p:cNvPr id="18" name="Text 15"/>
          <p:cNvSpPr/>
          <p:nvPr/>
        </p:nvSpPr>
        <p:spPr>
          <a:xfrm>
            <a:off x="676037" y="6692741"/>
            <a:ext cx="4317206" cy="5688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Les tuiles </a:t>
            </a:r>
            <a:r>
              <a:rPr lang="en-US" sz="15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🟩</a:t>
            </a: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consomment les occurrences en premier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5156478" y="5848112"/>
            <a:ext cx="192405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500" dirty="0"/>
          </a:p>
        </p:txBody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478" y="6152317"/>
            <a:ext cx="4317206" cy="22860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5156478" y="6294239"/>
            <a:ext cx="3144798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Traitement des présences</a:t>
            </a:r>
            <a:endParaRPr lang="en-US" sz="1850" dirty="0"/>
          </a:p>
        </p:txBody>
      </p:sp>
      <p:sp>
        <p:nvSpPr>
          <p:cNvPr id="22" name="Text 18"/>
          <p:cNvSpPr/>
          <p:nvPr/>
        </p:nvSpPr>
        <p:spPr>
          <a:xfrm>
            <a:off x="5156478" y="6692741"/>
            <a:ext cx="4317206" cy="5688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Les tuiles </a:t>
            </a:r>
            <a:r>
              <a:rPr lang="en-US" sz="15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🟨</a:t>
            </a: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consomment les occurrences restantes</a:t>
            </a:r>
            <a:endParaRPr lang="en-US" sz="1500" dirty="0"/>
          </a:p>
        </p:txBody>
      </p:sp>
      <p:sp>
        <p:nvSpPr>
          <p:cNvPr id="23" name="Text 19"/>
          <p:cNvSpPr/>
          <p:nvPr/>
        </p:nvSpPr>
        <p:spPr>
          <a:xfrm>
            <a:off x="9636919" y="5848112"/>
            <a:ext cx="192405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500" dirty="0"/>
          </a:p>
        </p:txBody>
      </p:sp>
      <p:pic>
        <p:nvPicPr>
          <p:cNvPr id="2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6919" y="6152317"/>
            <a:ext cx="4317206" cy="22860"/>
          </a:xfrm>
          <a:prstGeom prst="rect">
            <a:avLst/>
          </a:prstGeom>
        </p:spPr>
      </p:pic>
      <p:sp>
        <p:nvSpPr>
          <p:cNvPr id="25" name="Text 20"/>
          <p:cNvSpPr/>
          <p:nvPr/>
        </p:nvSpPr>
        <p:spPr>
          <a:xfrm>
            <a:off x="9636919" y="6294239"/>
            <a:ext cx="3408283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Interprétation des absences</a:t>
            </a:r>
            <a:endParaRPr lang="en-US" sz="1850" dirty="0"/>
          </a:p>
        </p:txBody>
      </p:sp>
      <p:sp>
        <p:nvSpPr>
          <p:cNvPr id="26" name="Text 21"/>
          <p:cNvSpPr/>
          <p:nvPr/>
        </p:nvSpPr>
        <p:spPr>
          <a:xfrm>
            <a:off x="9636919" y="6692741"/>
            <a:ext cx="4317206" cy="5688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⬜</a:t>
            </a:r>
            <a:r>
              <a:rPr lang="en-US" sz="15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signifie soit absent, soit plus d'occurrences disponibles</a:t>
            </a:r>
            <a:endParaRPr lang="en-US" sz="1500" dirty="0"/>
          </a:p>
        </p:txBody>
      </p:sp>
      <p:pic>
        <p:nvPicPr>
          <p:cNvPr id="28" name="Image 27" descr="Une image contenant blanc, conception&#10;&#10;Le contenu généré par l’IA peut être incorrect.">
            <a:extLst>
              <a:ext uri="{FF2B5EF4-FFF2-40B4-BE49-F238E27FC236}">
                <a16:creationId xmlns:a16="http://schemas.microsoft.com/office/drawing/2014/main" id="{DDB80A05-7F0A-70F8-B05D-D80CA1D4E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3072" y="7677073"/>
            <a:ext cx="3038899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0044" y="1076563"/>
            <a:ext cx="7976711" cy="1042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Résolution efficace par propagation de contraintes</a:t>
            </a:r>
            <a:endParaRPr lang="en-US" sz="3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0044" y="2302669"/>
            <a:ext cx="833795" cy="10004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26354" y="2469356"/>
            <a:ext cx="2105739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Parcours séquentiel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7026354" y="2803327"/>
            <a:ext cx="7020401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Itération sur tous les candidats du domaine actuel</a:t>
            </a:r>
            <a:endParaRPr lang="en-US" sz="1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0044" y="3303151"/>
            <a:ext cx="833795" cy="10004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26354" y="3469838"/>
            <a:ext cx="2216587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Test de compatibilité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7026354" y="3803809"/>
            <a:ext cx="7020401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Vérification de chaque contrainte accumulée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0044" y="4303633"/>
            <a:ext cx="833795" cy="10004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26354" y="4470321"/>
            <a:ext cx="244328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Réduction du domaine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7026354" y="4804291"/>
            <a:ext cx="7020401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Conservation uniquement des mots valides</a:t>
            </a:r>
            <a:endParaRPr lang="en-US" sz="1300" dirty="0"/>
          </a:p>
        </p:txBody>
      </p:sp>
      <p:sp>
        <p:nvSpPr>
          <p:cNvPr id="13" name="Text 7"/>
          <p:cNvSpPr/>
          <p:nvPr/>
        </p:nvSpPr>
        <p:spPr>
          <a:xfrm>
            <a:off x="6070044" y="5552242"/>
            <a:ext cx="4120277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L'algorithme ne nécessite aucun backtracking : le simple filtrage par propagation de contraintes suffit amplement. La complexité temporelle reste en O(n × 5) où n est la taille du domaine courant.</a:t>
            </a:r>
            <a:endParaRPr lang="en-US" sz="1300" dirty="0"/>
          </a:p>
        </p:txBody>
      </p:sp>
      <p:sp>
        <p:nvSpPr>
          <p:cNvPr id="14" name="Shape 8"/>
          <p:cNvSpPr/>
          <p:nvPr/>
        </p:nvSpPr>
        <p:spPr>
          <a:xfrm>
            <a:off x="10604659" y="5579864"/>
            <a:ext cx="3449598" cy="1435179"/>
          </a:xfrm>
          <a:prstGeom prst="roundRect">
            <a:avLst>
              <a:gd name="adj" fmla="val 10458"/>
            </a:avLst>
          </a:prstGeom>
          <a:solidFill>
            <a:srgbClr val="D0D2E2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71346" y="5759768"/>
            <a:ext cx="260509" cy="20835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1198543" y="5744051"/>
            <a:ext cx="2084427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Performance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11198543" y="6127075"/>
            <a:ext cx="2689027" cy="694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Filtrage ultra-rapide en pratique, même sur le domaine initial complet</a:t>
            </a:r>
            <a:endParaRPr lang="en-US" sz="1300" dirty="0"/>
          </a:p>
        </p:txBody>
      </p:sp>
      <p:pic>
        <p:nvPicPr>
          <p:cNvPr id="19" name="Image 18" descr="Une image contenant blanc, conception&#10;&#10;Le contenu généré par l’IA peut être incorrect.">
            <a:extLst>
              <a:ext uri="{FF2B5EF4-FFF2-40B4-BE49-F238E27FC236}">
                <a16:creationId xmlns:a16="http://schemas.microsoft.com/office/drawing/2014/main" id="{D0133AA1-C725-CAC2-7845-5E650714B8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91501" y="7580828"/>
            <a:ext cx="3038899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5815"/>
            <a:ext cx="117999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Stratégies heuristiques pour l'exploration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68222"/>
            <a:ext cx="4413290" cy="441484"/>
          </a:xfrm>
          <a:prstGeom prst="roundRect">
            <a:avLst>
              <a:gd name="adj" fmla="val 36993"/>
            </a:avLst>
          </a:prstGeom>
          <a:noFill/>
          <a:ln w="7620">
            <a:solidFill>
              <a:srgbClr val="C6C9DC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498" y="2098238"/>
            <a:ext cx="181451" cy="18145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09675" y="2043827"/>
            <a:ext cx="385369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6C9DC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INTELLIGENCE ARTIFICIELLE EXPLORATOIRE</a:t>
            </a:r>
            <a:endParaRPr lang="en-US" sz="1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2664857"/>
            <a:ext cx="1767840" cy="17678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3790" y="47161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Naive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5206603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Sélection aléatoire, stratégie de référence pour comparaison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5278" y="2664857"/>
            <a:ext cx="1767840" cy="17678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125278" y="47161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Frequency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4125278" y="5206603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Maximise les lettres fréquentes dans la langue française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6884" y="2664857"/>
            <a:ext cx="1767840" cy="17678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47161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Entropy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56884" y="5206603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Maximise le gain d'information attendu sur le domaine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88491" y="2664857"/>
            <a:ext cx="1767840" cy="176784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788491" y="47161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Mixed (optimal)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0788491" y="5206603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Stratégie adaptative combinant plusieurs heuristiques</a:t>
            </a:r>
            <a:endParaRPr lang="en-US" sz="1750" dirty="0"/>
          </a:p>
        </p:txBody>
      </p:sp>
      <p:sp>
        <p:nvSpPr>
          <p:cNvPr id="18" name="Text 11"/>
          <p:cNvSpPr/>
          <p:nvPr/>
        </p:nvSpPr>
        <p:spPr>
          <a:xfrm>
            <a:off x="1133951" y="6805613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highlight>
                  <a:srgbClr val="C6C9DC"/>
                </a:highlight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Le CSP garantit la validité logique, les heuristiques optimisent la performance pratique</a:t>
            </a:r>
            <a:endParaRPr lang="en-US" sz="1750" dirty="0"/>
          </a:p>
        </p:txBody>
      </p:sp>
      <p:sp>
        <p:nvSpPr>
          <p:cNvPr id="19" name="Shape 12"/>
          <p:cNvSpPr/>
          <p:nvPr/>
        </p:nvSpPr>
        <p:spPr>
          <a:xfrm>
            <a:off x="793790" y="6550462"/>
            <a:ext cx="30480" cy="873204"/>
          </a:xfrm>
          <a:prstGeom prst="rect">
            <a:avLst/>
          </a:prstGeom>
          <a:solidFill>
            <a:srgbClr val="C6C9DC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21" name="Image 20" descr="Une image contenant blanc, conception&#10;&#10;Le contenu généré par l’IA peut être incorrect.">
            <a:extLst>
              <a:ext uri="{FF2B5EF4-FFF2-40B4-BE49-F238E27FC236}">
                <a16:creationId xmlns:a16="http://schemas.microsoft.com/office/drawing/2014/main" id="{9FCFBFAD-19CD-C68A-5DB7-08883B1908D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505174" y="7634288"/>
            <a:ext cx="3038899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936081" y="367070"/>
            <a:ext cx="6535936" cy="396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Résultats expérimentaux et benchmarks</a:t>
            </a:r>
            <a:endParaRPr lang="en-US" sz="2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081" y="905708"/>
            <a:ext cx="8758118" cy="4523661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930027" y="5429369"/>
            <a:ext cx="126921" cy="126921"/>
          </a:xfrm>
          <a:prstGeom prst="roundRect">
            <a:avLst>
              <a:gd name="adj" fmla="val 14409"/>
            </a:avLst>
          </a:prstGeom>
          <a:solidFill>
            <a:srgbClr val="1D202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6117908" y="5429369"/>
            <a:ext cx="1120973" cy="126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Taux de réussite %</a:t>
            </a:r>
            <a:endParaRPr lang="en-US" sz="950" dirty="0"/>
          </a:p>
        </p:txBody>
      </p:sp>
      <p:sp>
        <p:nvSpPr>
          <p:cNvPr id="6" name="Shape 3"/>
          <p:cNvSpPr/>
          <p:nvPr/>
        </p:nvSpPr>
        <p:spPr>
          <a:xfrm>
            <a:off x="7391281" y="5429369"/>
            <a:ext cx="126921" cy="126921"/>
          </a:xfrm>
          <a:prstGeom prst="roundRect">
            <a:avLst>
              <a:gd name="adj" fmla="val 14409"/>
            </a:avLst>
          </a:prstGeom>
          <a:solidFill>
            <a:srgbClr val="4B517A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Text 4"/>
          <p:cNvSpPr/>
          <p:nvPr/>
        </p:nvSpPr>
        <p:spPr>
          <a:xfrm>
            <a:off x="7579162" y="5429369"/>
            <a:ext cx="884515" cy="126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Coups moyens</a:t>
            </a:r>
            <a:endParaRPr lang="en-US" sz="950" dirty="0"/>
          </a:p>
        </p:txBody>
      </p:sp>
      <p:sp>
        <p:nvSpPr>
          <p:cNvPr id="8" name="Text 5"/>
          <p:cNvSpPr/>
          <p:nvPr/>
        </p:nvSpPr>
        <p:spPr>
          <a:xfrm>
            <a:off x="2936081" y="5916692"/>
            <a:ext cx="2546747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Analyse des performances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2936081" y="6261021"/>
            <a:ext cx="8758118" cy="316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La stratégie </a:t>
            </a:r>
            <a:r>
              <a:rPr lang="en-US" sz="95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Mixed</a:t>
            </a:r>
            <a:r>
              <a:rPr lang="en-US" sz="9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et </a:t>
            </a:r>
            <a:r>
              <a:rPr lang="en-US" sz="95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Frequency</a:t>
            </a:r>
            <a:r>
              <a:rPr lang="en-US" sz="9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obtiennent toutes deux un taux de réussite de 94%. La stratégie Mixed est légèrement plus efficace avec une moyenne de 4,06 coups, contre 4,19 coups pour la stratégie Frequency. La stratégie Naive atteint un taux de réussite de 82% avec 4,41 coups.</a:t>
            </a:r>
            <a:endParaRPr lang="en-US" sz="950" dirty="0"/>
          </a:p>
        </p:txBody>
      </p:sp>
      <p:sp>
        <p:nvSpPr>
          <p:cNvPr id="10" name="Text 7"/>
          <p:cNvSpPr/>
          <p:nvPr/>
        </p:nvSpPr>
        <p:spPr>
          <a:xfrm>
            <a:off x="2936081" y="6721078"/>
            <a:ext cx="4334708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32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94%</a:t>
            </a:r>
            <a:endParaRPr lang="en-US" sz="3250" dirty="0"/>
          </a:p>
        </p:txBody>
      </p:sp>
      <p:sp>
        <p:nvSpPr>
          <p:cNvPr id="11" name="Text 8"/>
          <p:cNvSpPr/>
          <p:nvPr/>
        </p:nvSpPr>
        <p:spPr>
          <a:xfrm>
            <a:off x="4310182" y="7256621"/>
            <a:ext cx="1586508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Taux de réussite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2936081" y="7497485"/>
            <a:ext cx="4334708" cy="158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9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Stratégie Mixed</a:t>
            </a:r>
            <a:endParaRPr lang="en-US" sz="950" dirty="0"/>
          </a:p>
        </p:txBody>
      </p:sp>
      <p:sp>
        <p:nvSpPr>
          <p:cNvPr id="13" name="Text 10"/>
          <p:cNvSpPr/>
          <p:nvPr/>
        </p:nvSpPr>
        <p:spPr>
          <a:xfrm>
            <a:off x="7359491" y="6721078"/>
            <a:ext cx="4334708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32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4.06</a:t>
            </a:r>
            <a:endParaRPr lang="en-US" sz="3250" dirty="0"/>
          </a:p>
        </p:txBody>
      </p:sp>
      <p:sp>
        <p:nvSpPr>
          <p:cNvPr id="14" name="Text 11"/>
          <p:cNvSpPr/>
          <p:nvPr/>
        </p:nvSpPr>
        <p:spPr>
          <a:xfrm>
            <a:off x="8733592" y="7256621"/>
            <a:ext cx="1586508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Coups moyens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7359491" y="7497485"/>
            <a:ext cx="4334708" cy="158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9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Performance optimale</a:t>
            </a:r>
            <a:endParaRPr lang="en-US" sz="950" dirty="0"/>
          </a:p>
        </p:txBody>
      </p:sp>
      <p:sp>
        <p:nvSpPr>
          <p:cNvPr id="16" name="Text 13"/>
          <p:cNvSpPr/>
          <p:nvPr/>
        </p:nvSpPr>
        <p:spPr>
          <a:xfrm>
            <a:off x="2936081" y="7735729"/>
            <a:ext cx="8758118" cy="126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Tests automatisés sur l'intégralité du dictionnaire de 5817 mots</a:t>
            </a:r>
            <a:endParaRPr lang="en-US" sz="750" dirty="0"/>
          </a:p>
        </p:txBody>
      </p:sp>
      <p:pic>
        <p:nvPicPr>
          <p:cNvPr id="18" name="Image 17" descr="Une image contenant blanc, conception&#10;&#10;Le contenu généré par l’IA peut être incorrect.">
            <a:extLst>
              <a:ext uri="{FF2B5EF4-FFF2-40B4-BE49-F238E27FC236}">
                <a16:creationId xmlns:a16="http://schemas.microsoft.com/office/drawing/2014/main" id="{BDB750F1-97D5-2E48-3CD3-E5E2061DE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91501" y="7576661"/>
            <a:ext cx="3038899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02449" y="587097"/>
            <a:ext cx="66688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Architecture web et démonstration interactive</a:t>
            </a:r>
            <a:endParaRPr lang="en-US" sz="2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449" y="1177171"/>
            <a:ext cx="4989671" cy="33198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402449" y="4560689"/>
            <a:ext cx="4989671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endParaRPr lang="en-US" sz="850" dirty="0"/>
          </a:p>
        </p:txBody>
      </p:sp>
      <p:sp>
        <p:nvSpPr>
          <p:cNvPr id="5" name="Text 2"/>
          <p:cNvSpPr/>
          <p:nvPr/>
        </p:nvSpPr>
        <p:spPr>
          <a:xfrm>
            <a:off x="8676442" y="1083112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Stack technique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8676442" y="1359456"/>
            <a:ext cx="2559010" cy="1144786"/>
          </a:xfrm>
          <a:prstGeom prst="roundRect">
            <a:avLst>
              <a:gd name="adj" fmla="val 8916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7409" y="1480423"/>
            <a:ext cx="340162" cy="340162"/>
          </a:xfrm>
          <a:prstGeom prst="rect">
            <a:avLst/>
          </a:prstGeom>
        </p:spPr>
      </p:pic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90992" y="1574006"/>
            <a:ext cx="152995" cy="15299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797409" y="187725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Interface React</a:t>
            </a:r>
            <a:endParaRPr lang="en-US" sz="1100" dirty="0"/>
          </a:p>
        </p:txBody>
      </p:sp>
      <p:sp>
        <p:nvSpPr>
          <p:cNvPr id="10" name="Text 5"/>
          <p:cNvSpPr/>
          <p:nvPr/>
        </p:nvSpPr>
        <p:spPr>
          <a:xfrm>
            <a:off x="8797409" y="2111097"/>
            <a:ext cx="2317075" cy="272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Interface utilisateur interactive et responsive</a:t>
            </a:r>
            <a:endParaRPr lang="en-US" sz="850" dirty="0"/>
          </a:p>
        </p:txBody>
      </p:sp>
      <p:sp>
        <p:nvSpPr>
          <p:cNvPr id="11" name="Shape 6"/>
          <p:cNvSpPr/>
          <p:nvPr/>
        </p:nvSpPr>
        <p:spPr>
          <a:xfrm>
            <a:off x="8676442" y="2560915"/>
            <a:ext cx="2559010" cy="1008698"/>
          </a:xfrm>
          <a:prstGeom prst="roundRect">
            <a:avLst>
              <a:gd name="adj" fmla="val 10119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7409" y="2681883"/>
            <a:ext cx="340162" cy="340162"/>
          </a:xfrm>
          <a:prstGeom prst="rect">
            <a:avLst/>
          </a:prstGeom>
        </p:spPr>
      </p:pic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890992" y="2775466"/>
            <a:ext cx="152995" cy="15299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797409" y="307871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API FastAPI</a:t>
            </a:r>
            <a:endParaRPr lang="en-US" sz="1100" dirty="0"/>
          </a:p>
        </p:txBody>
      </p:sp>
      <p:sp>
        <p:nvSpPr>
          <p:cNvPr id="15" name="Text 8"/>
          <p:cNvSpPr/>
          <p:nvPr/>
        </p:nvSpPr>
        <p:spPr>
          <a:xfrm>
            <a:off x="8797409" y="3312557"/>
            <a:ext cx="2317075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Backend performant en Python</a:t>
            </a:r>
            <a:endParaRPr lang="en-US" sz="850" dirty="0"/>
          </a:p>
        </p:txBody>
      </p:sp>
      <p:sp>
        <p:nvSpPr>
          <p:cNvPr id="16" name="Shape 9"/>
          <p:cNvSpPr/>
          <p:nvPr/>
        </p:nvSpPr>
        <p:spPr>
          <a:xfrm>
            <a:off x="8676442" y="3626287"/>
            <a:ext cx="2559010" cy="1144786"/>
          </a:xfrm>
          <a:prstGeom prst="roundRect">
            <a:avLst>
              <a:gd name="adj" fmla="val 8916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97409" y="3747254"/>
            <a:ext cx="340162" cy="340162"/>
          </a:xfrm>
          <a:prstGeom prst="rect">
            <a:avLst/>
          </a:prstGeom>
        </p:spPr>
      </p:pic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890992" y="3840837"/>
            <a:ext cx="152995" cy="152995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8797409" y="4144089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Solveur CSP</a:t>
            </a:r>
            <a:endParaRPr lang="en-US" sz="1100" dirty="0"/>
          </a:p>
        </p:txBody>
      </p:sp>
      <p:sp>
        <p:nvSpPr>
          <p:cNvPr id="20" name="Text 11"/>
          <p:cNvSpPr/>
          <p:nvPr/>
        </p:nvSpPr>
        <p:spPr>
          <a:xfrm>
            <a:off x="8797409" y="4377928"/>
            <a:ext cx="2317075" cy="272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Réutilisation complète du moteur de contraintes</a:t>
            </a:r>
            <a:endParaRPr lang="en-US" sz="850" dirty="0"/>
          </a:p>
        </p:txBody>
      </p:sp>
      <p:pic>
        <p:nvPicPr>
          <p:cNvPr id="21" name="Image 7" descr="preencoded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00951" y="4898469"/>
            <a:ext cx="7028498" cy="2544247"/>
          </a:xfrm>
          <a:prstGeom prst="rect">
            <a:avLst/>
          </a:prstGeom>
        </p:spPr>
      </p:pic>
      <p:sp>
        <p:nvSpPr>
          <p:cNvPr id="22" name="Text 12"/>
          <p:cNvSpPr/>
          <p:nvPr/>
        </p:nvSpPr>
        <p:spPr>
          <a:xfrm>
            <a:off x="4316994" y="6821665"/>
            <a:ext cx="1760651" cy="220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Solveur CSP</a:t>
            </a:r>
            <a:endParaRPr lang="en-US" sz="1350" dirty="0"/>
          </a:p>
        </p:txBody>
      </p:sp>
      <p:sp>
        <p:nvSpPr>
          <p:cNvPr id="23" name="Text 13"/>
          <p:cNvSpPr/>
          <p:nvPr/>
        </p:nvSpPr>
        <p:spPr>
          <a:xfrm>
            <a:off x="4316994" y="6054804"/>
            <a:ext cx="1760651" cy="220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API FastAPI</a:t>
            </a:r>
            <a:endParaRPr lang="en-US" sz="1350" dirty="0"/>
          </a:p>
        </p:txBody>
      </p:sp>
      <p:sp>
        <p:nvSpPr>
          <p:cNvPr id="24" name="Text 14"/>
          <p:cNvSpPr/>
          <p:nvPr/>
        </p:nvSpPr>
        <p:spPr>
          <a:xfrm>
            <a:off x="4316994" y="5280118"/>
            <a:ext cx="1760651" cy="220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Frontend React</a:t>
            </a:r>
            <a:endParaRPr lang="en-US" sz="1350" dirty="0"/>
          </a:p>
        </p:txBody>
      </p:sp>
      <p:sp>
        <p:nvSpPr>
          <p:cNvPr id="25" name="Text 15"/>
          <p:cNvSpPr/>
          <p:nvPr/>
        </p:nvSpPr>
        <p:spPr>
          <a:xfrm>
            <a:off x="3402449" y="7506414"/>
            <a:ext cx="7825502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L'architecture modulaire permet une séparation claire des responsabilités et facilite les démonstrations en temps réel.</a:t>
            </a:r>
            <a:endParaRPr lang="en-US" sz="850" dirty="0"/>
          </a:p>
        </p:txBody>
      </p:sp>
      <p:pic>
        <p:nvPicPr>
          <p:cNvPr id="27" name="Image 26" descr="Une image contenant blanc, conception&#10;&#10;Le contenu généré par l’IA peut être incorrect.">
            <a:extLst>
              <a:ext uri="{FF2B5EF4-FFF2-40B4-BE49-F238E27FC236}">
                <a16:creationId xmlns:a16="http://schemas.microsoft.com/office/drawing/2014/main" id="{CFC9A327-C94A-0306-ACA0-20677414280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591501" y="7677073"/>
            <a:ext cx="3038899" cy="5525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712</Words>
  <Application>Microsoft Office PowerPoint</Application>
  <PresentationFormat>Personnalisé</PresentationFormat>
  <Paragraphs>135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Inter Light</vt:lpstr>
      <vt:lpstr>Montserrat Light</vt:lpstr>
      <vt:lpstr>Montserrat Medium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Lewis Orel</dc:creator>
  <cp:lastModifiedBy>Lewis Orel</cp:lastModifiedBy>
  <cp:revision>2</cp:revision>
  <dcterms:created xsi:type="dcterms:W3CDTF">2026-02-02T02:52:48Z</dcterms:created>
  <dcterms:modified xsi:type="dcterms:W3CDTF">2026-02-02T03:08:58Z</dcterms:modified>
</cp:coreProperties>
</file>